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8"/>
  </p:notesMasterIdLst>
  <p:sldIdLst>
    <p:sldId id="256" r:id="rId2"/>
    <p:sldId id="259" r:id="rId3"/>
    <p:sldId id="262" r:id="rId4"/>
    <p:sldId id="257" r:id="rId5"/>
    <p:sldId id="261" r:id="rId6"/>
    <p:sldId id="263" r:id="rId7"/>
    <p:sldId id="264" r:id="rId8"/>
    <p:sldId id="265" r:id="rId9"/>
    <p:sldId id="268" r:id="rId10"/>
    <p:sldId id="269" r:id="rId11"/>
    <p:sldId id="276" r:id="rId12"/>
    <p:sldId id="272" r:id="rId13"/>
    <p:sldId id="273" r:id="rId14"/>
    <p:sldId id="274" r:id="rId15"/>
    <p:sldId id="266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4800"/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72C27-733B-4E5F-8853-C7115F57115F}" type="datetimeFigureOut">
              <a:rPr lang="uk-UA" smtClean="0"/>
              <a:pPr/>
              <a:t>24.01.2022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58F48-4E1B-4074-9035-EC0C34297187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81148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58F48-4E1B-4074-9035-EC0C34297187}" type="slidenum">
              <a:rPr lang="uk-UA" smtClean="0"/>
              <a:pPr/>
              <a:t>1</a:t>
            </a:fld>
            <a:endParaRPr lang="uk-U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24D15-4DA1-4C18-8438-8BFABA22904C}" type="slidenum">
              <a:rPr lang="uk-UA" smtClean="0"/>
              <a:pPr/>
              <a:t>2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94328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24D15-4DA1-4C18-8438-8BFABA22904C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94328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992888" cy="4032448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Раціональне харчування - запорука міцного здоров</a:t>
            </a:r>
            <a:r>
              <a:rPr lang="en-US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’</a:t>
            </a:r>
            <a:r>
              <a:rPr lang="uk-UA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я </a:t>
            </a:r>
            <a: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uk-UA" sz="20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підготувала вчитель основ здоров</a:t>
            </a:r>
            <a:r>
              <a:rPr lang="en-US" sz="20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’</a:t>
            </a:r>
            <a:r>
              <a:rPr lang="uk-UA" sz="20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я Гірницької гімназії № 18 Курахівської міської ради Сергєєва І. А.</a:t>
            </a:r>
            <a:endParaRPr lang="uk-UA" sz="2000" b="1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34" r="1766" b="42063"/>
          <a:stretch/>
        </p:blipFill>
        <p:spPr>
          <a:xfrm>
            <a:off x="179513" y="3933055"/>
            <a:ext cx="8784976" cy="27353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5542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08912" cy="1512168"/>
          </a:xfrm>
          <a:noFill/>
        </p:spPr>
        <p:txBody>
          <a:bodyPr>
            <a:normAutofit fontScale="90000"/>
          </a:bodyPr>
          <a:lstStyle/>
          <a:p>
            <a:pPr algn="r"/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67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Ми є те, що ми їмо</a:t>
            </a:r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uk-UA" sz="49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                            </a:t>
            </a:r>
            <a:br>
              <a:rPr lang="uk-UA" sz="49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3E1F00"/>
                </a:solidFill>
                <a:latin typeface="Comic Sans MS" panose="030F0702030302020204" pitchFamily="66" charset="0"/>
                <a:cs typeface="Times New Roman" pitchFamily="18" charset="0"/>
              </a:rPr>
              <a:t> </a:t>
            </a:r>
            <a:br>
              <a:rPr lang="uk-UA" b="1" dirty="0" smtClean="0">
                <a:solidFill>
                  <a:srgbClr val="3E1F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endParaRPr lang="uk-UA" b="1" dirty="0">
              <a:solidFill>
                <a:srgbClr val="3E1F0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501008"/>
            <a:ext cx="8100392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800" b="1" dirty="0">
                <a:solidFill>
                  <a:srgbClr val="004800"/>
                </a:solidFill>
                <a:latin typeface="Comic Sans MS" panose="030F0702030302020204" pitchFamily="66" charset="0"/>
                <a:cs typeface="Times New Roman" pitchFamily="18" charset="0"/>
              </a:rPr>
              <a:t>Харчування є настільки важливою частиною нашого життя, що майже завжди визначає наш зовнішній вигляд, наше здоров'я, і </a:t>
            </a:r>
            <a:r>
              <a:rPr lang="uk-UA" sz="3800" b="1" dirty="0" smtClean="0">
                <a:solidFill>
                  <a:srgbClr val="004800"/>
                </a:solidFill>
                <a:latin typeface="Comic Sans MS" panose="030F0702030302020204" pitchFamily="66" charset="0"/>
                <a:cs typeface="Times New Roman" pitchFamily="18" charset="0"/>
              </a:rPr>
              <a:t>самопочуття</a:t>
            </a:r>
            <a:endParaRPr lang="uk-UA" sz="3800" dirty="0">
              <a:solidFill>
                <a:srgbClr val="00480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644008" y="1268760"/>
            <a:ext cx="4104456" cy="93610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128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Народна мудрість</a:t>
            </a:r>
            <a:r>
              <a:rPr lang="uk-UA" sz="128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                            </a:t>
            </a:r>
            <a:r>
              <a:rPr lang="uk-UA" sz="49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uk-UA" sz="49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3E1F00"/>
                </a:solidFill>
                <a:latin typeface="Comic Sans MS" panose="030F0702030302020204" pitchFamily="66" charset="0"/>
                <a:cs typeface="Times New Roman" pitchFamily="18" charset="0"/>
              </a:rPr>
              <a:t> </a:t>
            </a:r>
            <a:br>
              <a:rPr lang="uk-UA" b="1" dirty="0" smtClean="0">
                <a:solidFill>
                  <a:srgbClr val="3E1F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endParaRPr lang="uk-UA" b="1" dirty="0">
              <a:solidFill>
                <a:srgbClr val="3E1F0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5728"/>
          <a:stretch/>
        </p:blipFill>
        <p:spPr>
          <a:xfrm>
            <a:off x="438943" y="1268760"/>
            <a:ext cx="4176464" cy="22073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0334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1472" y="387937"/>
            <a:ext cx="4392488" cy="3096344"/>
          </a:xfrm>
          <a:noFill/>
        </p:spPr>
        <p:txBody>
          <a:bodyPr>
            <a:normAutofit fontScale="90000"/>
          </a:bodyPr>
          <a:lstStyle/>
          <a:p>
            <a:pPr algn="r"/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uk-UA" sz="49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                            </a:t>
            </a:r>
            <a:br>
              <a:rPr lang="uk-UA" sz="49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3E1F00"/>
                </a:solidFill>
                <a:latin typeface="Comic Sans MS" panose="030F0702030302020204" pitchFamily="66" charset="0"/>
                <a:cs typeface="Times New Roman" pitchFamily="18" charset="0"/>
              </a:rPr>
              <a:t> </a:t>
            </a:r>
            <a:br>
              <a:rPr lang="uk-UA" b="1" dirty="0" smtClean="0">
                <a:solidFill>
                  <a:srgbClr val="3E1F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endParaRPr lang="uk-UA" b="1" dirty="0">
              <a:solidFill>
                <a:srgbClr val="3E1F0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4330" y="3933055"/>
            <a:ext cx="846043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800" b="1" dirty="0" smtClean="0">
                <a:solidFill>
                  <a:srgbClr val="004800"/>
                </a:solidFill>
                <a:latin typeface="Comic Sans MS" panose="030F0702030302020204" pitchFamily="66" charset="0"/>
                <a:cs typeface="Times New Roman" pitchFamily="18" charset="0"/>
              </a:rPr>
              <a:t>Засновник гігієни харчування</a:t>
            </a:r>
          </a:p>
          <a:p>
            <a:pPr algn="ctr"/>
            <a:r>
              <a:rPr lang="uk-UA" sz="3800" b="1" dirty="0" smtClean="0">
                <a:solidFill>
                  <a:srgbClr val="004800"/>
                </a:solidFill>
                <a:latin typeface="Comic Sans MS" panose="030F0702030302020204" pitchFamily="66" charset="0"/>
                <a:cs typeface="Times New Roman" pitchFamily="18" charset="0"/>
              </a:rPr>
              <a:t>Перший розробив правила раціонального харчування, які актуальні й сьогодні</a:t>
            </a:r>
            <a:endParaRPr lang="uk-UA" sz="3800" dirty="0">
              <a:solidFill>
                <a:srgbClr val="0048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5260"/>
          <a:stretch/>
        </p:blipFill>
        <p:spPr>
          <a:xfrm>
            <a:off x="414455" y="476672"/>
            <a:ext cx="4344397" cy="309634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704546" y="630212"/>
            <a:ext cx="4293105" cy="32308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53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uk-UA" sz="176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Авіценна</a:t>
            </a:r>
          </a:p>
          <a:p>
            <a:r>
              <a:rPr lang="uk-UA" sz="128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(</a:t>
            </a:r>
            <a:r>
              <a:rPr lang="ru-RU" sz="128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Абу Алі Хусейн Ібн Абдаллах</a:t>
            </a:r>
            <a:r>
              <a:rPr lang="uk-UA" sz="128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 Ібн Сіна),</a:t>
            </a:r>
          </a:p>
          <a:p>
            <a:r>
              <a:rPr lang="uk-UA" sz="128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арабський лікар, </a:t>
            </a:r>
          </a:p>
          <a:p>
            <a:r>
              <a:rPr lang="uk-UA" sz="128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бл. 980-1037рр.               </a:t>
            </a:r>
            <a:r>
              <a:rPr lang="uk-UA" sz="49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uk-UA" sz="49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3E1F00"/>
                </a:solidFill>
                <a:latin typeface="Comic Sans MS" panose="030F0702030302020204" pitchFamily="66" charset="0"/>
                <a:cs typeface="Times New Roman" pitchFamily="18" charset="0"/>
              </a:rPr>
              <a:t> </a:t>
            </a:r>
            <a:br>
              <a:rPr lang="uk-UA" b="1" dirty="0" smtClean="0">
                <a:solidFill>
                  <a:srgbClr val="3E1F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endParaRPr lang="uk-UA" b="1" dirty="0">
              <a:solidFill>
                <a:srgbClr val="3E1F0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54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971033" cy="1498178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Раціональне харчування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15418"/>
            <a:ext cx="4824536" cy="2729262"/>
          </a:xfrm>
        </p:spPr>
        <p:txBody>
          <a:bodyPr>
            <a:normAutofit lnSpcReduction="10000"/>
          </a:bodyPr>
          <a:lstStyle/>
          <a:p>
            <a:r>
              <a:rPr lang="uk-UA" sz="29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лат. «</a:t>
            </a:r>
            <a:r>
              <a:rPr lang="en-US" sz="29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ratio</a:t>
            </a:r>
            <a:r>
              <a:rPr lang="uk-UA" sz="29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»</a:t>
            </a:r>
            <a:r>
              <a:rPr lang="ru-RU" sz="29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 </a:t>
            </a:r>
            <a:r>
              <a:rPr lang="en-US" sz="29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- </a:t>
            </a:r>
            <a:r>
              <a:rPr lang="uk-UA" sz="29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розум;</a:t>
            </a:r>
          </a:p>
          <a:p>
            <a:r>
              <a:rPr lang="uk-UA" sz="29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повноцінне в кількісному та збалансоване в якісному відношенні харчування;</a:t>
            </a:r>
          </a:p>
          <a:p>
            <a:endParaRPr lang="uk-UA" b="1" dirty="0" smtClean="0">
              <a:solidFill>
                <a:srgbClr val="004800"/>
              </a:solidFill>
              <a:latin typeface="Comic Sans MS" panose="030F0702030302020204" pitchFamily="66" charset="0"/>
            </a:endParaRPr>
          </a:p>
          <a:p>
            <a:endParaRPr lang="uk-UA" b="1" dirty="0" smtClean="0">
              <a:solidFill>
                <a:srgbClr val="004800"/>
              </a:solidFill>
              <a:latin typeface="Comic Sans MS" panose="030F0702030302020204" pitchFamily="66" charset="0"/>
            </a:endParaRPr>
          </a:p>
          <a:p>
            <a:endParaRPr lang="uk-UA" b="1" dirty="0">
              <a:solidFill>
                <a:srgbClr val="0048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366" y="1916830"/>
            <a:ext cx="4067944" cy="27076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0394" y="4646092"/>
            <a:ext cx="868208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9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забезпечує </a:t>
            </a:r>
            <a:r>
              <a:rPr lang="uk-UA" sz="2900" b="1" dirty="0">
                <a:solidFill>
                  <a:srgbClr val="004800"/>
                </a:solidFill>
                <a:latin typeface="Comic Sans MS" panose="030F0702030302020204" pitchFamily="66" charset="0"/>
              </a:rPr>
              <a:t>нормальний </a:t>
            </a:r>
            <a:r>
              <a:rPr lang="uk-UA" sz="29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ріст й розвиток організму, високу працездатність, активне довголіття,стійкість до несприятливих чинників навколишнього середовища  </a:t>
            </a:r>
            <a:endParaRPr lang="uk-UA" sz="2900" b="1" dirty="0">
              <a:solidFill>
                <a:srgbClr val="0048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713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63529" cy="1944216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Принципи раціонального харчування</a:t>
            </a:r>
            <a:endParaRPr lang="uk-UA" sz="5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8495845"/>
              </p:ext>
            </p:extLst>
          </p:nvPr>
        </p:nvGraphicFramePr>
        <p:xfrm>
          <a:off x="323528" y="1988840"/>
          <a:ext cx="8568952" cy="470252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8568952"/>
              </a:tblGrid>
              <a:tr h="90806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4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поживність</a:t>
                      </a:r>
                      <a:r>
                        <a:rPr lang="uk-UA" sz="24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і калорійність їжі мають відповідати енергетичним витратам організму;</a:t>
                      </a:r>
                      <a:endParaRPr lang="uk-UA" sz="24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30287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4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для забезпечення пластичних витрат дотримуватись білкового оптимуму (100-110 г білків на добу, під час фізичної роботи – до 139-140 г);</a:t>
                      </a:r>
                      <a:endParaRPr lang="uk-UA" sz="24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90806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4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максимальна різноманітність їжі для поповнення кількості речовин, що здійснюють регуляторну функцію;</a:t>
                      </a:r>
                      <a:endParaRPr lang="uk-UA" sz="24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30287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4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дотримання індивідуального режиму харчування, що визначається масою, віком та рівнем рухової активності кожної людини</a:t>
                      </a:r>
                      <a:endParaRPr lang="uk-UA" sz="24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1098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872208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Рекомендації щодо  раціонального харчування</a:t>
            </a:r>
            <a:endParaRPr lang="uk-UA" sz="5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21191819"/>
              </p:ext>
            </p:extLst>
          </p:nvPr>
        </p:nvGraphicFramePr>
        <p:xfrm>
          <a:off x="251520" y="1907052"/>
          <a:ext cx="5472608" cy="4821602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472608"/>
              </a:tblGrid>
              <a:tr h="88968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1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Співвідношення білків, жирів, вуглеводів</a:t>
                      </a:r>
                      <a:r>
                        <a:rPr lang="uk-UA" sz="21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має бути 1,0 :</a:t>
                      </a:r>
                      <a:r>
                        <a:rPr lang="uk-UA" sz="21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2,3 : 5,8</a:t>
                      </a:r>
                      <a:endParaRPr lang="uk-UA" sz="21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1883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1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В</a:t>
                      </a:r>
                      <a:r>
                        <a:rPr lang="uk-UA" sz="2100" b="1" baseline="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 раціоні мають бути</a:t>
                      </a:r>
                      <a:r>
                        <a:rPr lang="uk-UA" sz="21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uk-UA" sz="21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- овочі та фрукти (містять </a:t>
                      </a:r>
                      <a:r>
                        <a:rPr lang="uk-UA" sz="2100" b="1" baseline="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вітаміни</a:t>
                      </a:r>
                      <a:r>
                        <a:rPr lang="uk-UA" sz="21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);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uk-UA" sz="21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- </a:t>
                      </a:r>
                      <a:r>
                        <a:rPr lang="uk-UA" sz="2100" b="1" baseline="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пектинові речовини</a:t>
                      </a:r>
                      <a:r>
                        <a:rPr lang="uk-UA" sz="21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(забезпечують зв’язування та видалення з   організму токсинів, сполук важких металів, радіонуклідів);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uk-UA" sz="21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- </a:t>
                      </a:r>
                      <a:r>
                        <a:rPr lang="uk-UA" sz="2100" b="1" baseline="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клітковина</a:t>
                      </a:r>
                      <a:r>
                        <a:rPr lang="uk-UA" sz="21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(забезпечує моторну та секреторну функцію кишечнику, джерело речовин для мікроорганізмів кишечнику, що синтезують </a:t>
                      </a:r>
                      <a:r>
                        <a:rPr lang="en-US" sz="21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Vit</a:t>
                      </a:r>
                      <a:r>
                        <a:rPr lang="ru-RU" sz="21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uk-UA" sz="2100" b="1" kern="1200" dirty="0" smtClean="0">
                          <a:solidFill>
                            <a:srgbClr val="0048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В</a:t>
                      </a:r>
                      <a:r>
                        <a:rPr lang="uk-UA" sz="2100" b="1" kern="1200" baseline="-25000" dirty="0" smtClean="0">
                          <a:solidFill>
                            <a:srgbClr val="0048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100" b="1" kern="1200" dirty="0" smtClean="0">
                          <a:solidFill>
                            <a:srgbClr val="0048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, В</a:t>
                      </a:r>
                      <a:r>
                        <a:rPr lang="uk-UA" sz="2100" b="1" kern="1200" baseline="-25000" dirty="0" smtClean="0">
                          <a:solidFill>
                            <a:srgbClr val="0048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100" b="1" kern="1200" dirty="0" smtClean="0">
                          <a:solidFill>
                            <a:srgbClr val="0048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, В</a:t>
                      </a:r>
                      <a:r>
                        <a:rPr lang="uk-UA" sz="2100" b="1" kern="1200" baseline="-25000" dirty="0" smtClean="0">
                          <a:solidFill>
                            <a:srgbClr val="0048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12</a:t>
                      </a:r>
                      <a:r>
                        <a:rPr lang="uk-UA" sz="2100" b="1" kern="1200" dirty="0" smtClean="0">
                          <a:solidFill>
                            <a:srgbClr val="0048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, К)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uk-UA" sz="21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- </a:t>
                      </a:r>
                      <a:r>
                        <a:rPr lang="uk-UA" sz="21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вода </a:t>
                      </a:r>
                      <a:r>
                        <a:rPr lang="uk-UA" sz="21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– напої, рідкі страви</a:t>
                      </a:r>
                      <a:endParaRPr lang="uk-UA" sz="21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70057" y="2702919"/>
            <a:ext cx="4788532" cy="314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1724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872208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Рекомендації щодо  раціонального харчування</a:t>
            </a:r>
            <a:endParaRPr lang="uk-UA" sz="5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28780951"/>
              </p:ext>
            </p:extLst>
          </p:nvPr>
        </p:nvGraphicFramePr>
        <p:xfrm>
          <a:off x="179512" y="1970177"/>
          <a:ext cx="5472608" cy="4429812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472608"/>
              </a:tblGrid>
              <a:tr h="4633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Дотримання 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сумісності</a:t>
                      </a:r>
                      <a:r>
                        <a:rPr lang="ru-RU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продуктів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13180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Дотримання </a:t>
                      </a:r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режиму харчування</a:t>
                      </a: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й прийому їжі в один</a:t>
                      </a:r>
                      <a:r>
                        <a:rPr lang="uk-UA" sz="20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й той самий час для секреції травних соків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27973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Оптимально приймати їжу</a:t>
                      </a:r>
                      <a:r>
                        <a:rPr lang="ru-RU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4 рази на добу, інтервал між прийомами їжі не має перевищувати 6 годин, а саме:</a:t>
                      </a:r>
                      <a:endParaRPr lang="uk-UA" sz="2000" b="1" dirty="0" smtClean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сніданок – 25%</a:t>
                      </a:r>
                      <a:r>
                        <a:rPr lang="uk-UA" sz="20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добового раціону (перша година після пробудження);</a:t>
                      </a:r>
                      <a:endParaRPr lang="uk-UA" sz="2000" b="1" dirty="0" smtClean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обід - 35%;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підвечірок – 20%;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вечеря – 20% не пізніше, як 3 години до сну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092" r="37160"/>
          <a:stretch/>
        </p:blipFill>
        <p:spPr bwMode="auto">
          <a:xfrm>
            <a:off x="5580112" y="1985867"/>
            <a:ext cx="3317885" cy="444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178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872208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Рекомендації щодо  раціонального харчування</a:t>
            </a:r>
            <a:endParaRPr lang="uk-UA" sz="5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66150442"/>
              </p:ext>
            </p:extLst>
          </p:nvPr>
        </p:nvGraphicFramePr>
        <p:xfrm>
          <a:off x="2339753" y="1879654"/>
          <a:ext cx="4675874" cy="4952402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675874"/>
              </a:tblGrid>
              <a:tr h="1041807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32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Важливі</a:t>
                      </a:r>
                      <a:r>
                        <a:rPr lang="uk-UA" sz="3200" b="1" baseline="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3200" b="1" baseline="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умови харчування:</a:t>
                      </a:r>
                      <a:endParaRPr lang="uk-UA" sz="3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6846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гарний настрій під час приймання їжі;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6846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повільне й ретельне пережовування їжі;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684616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розумна кулінарна обробка харчових продуктів;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6846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свіжі продукти, придатні до вживання;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08144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категорична відмова від тютюнокуріння й вживання алкогольних напоїв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07" t="1063" r="67053" b="2757"/>
          <a:stretch/>
        </p:blipFill>
        <p:spPr bwMode="auto">
          <a:xfrm>
            <a:off x="179512" y="1872351"/>
            <a:ext cx="2073033" cy="4802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889" t="1749" r="33934" b="2386"/>
          <a:stretch/>
        </p:blipFill>
        <p:spPr bwMode="auto">
          <a:xfrm>
            <a:off x="7015627" y="1844824"/>
            <a:ext cx="2029095" cy="480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1160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872208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Енергетичний баланс організму людини</a:t>
            </a:r>
            <a:endParaRPr lang="uk-UA" sz="5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8641246"/>
              </p:ext>
            </p:extLst>
          </p:nvPr>
        </p:nvGraphicFramePr>
        <p:xfrm>
          <a:off x="179512" y="1844824"/>
          <a:ext cx="5472608" cy="1832233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472608"/>
              </a:tblGrid>
              <a:tr h="75252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основний критерій раціонального харчування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079709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співвідношення між кількістю енергії, що надходить в організм і кількості енергії, що виділяється ним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66749164"/>
              </p:ext>
            </p:extLst>
          </p:nvPr>
        </p:nvGraphicFramePr>
        <p:xfrm>
          <a:off x="179512" y="3789040"/>
          <a:ext cx="5472608" cy="15240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36304"/>
                <a:gridCol w="27363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Позитивний баланс</a:t>
                      </a:r>
                      <a:endParaRPr lang="uk-UA" sz="24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Негативний баланс</a:t>
                      </a:r>
                      <a:endParaRPr lang="uk-UA" sz="24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маса тіла збільшується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маса тіла</a:t>
                      </a:r>
                      <a:r>
                        <a:rPr lang="uk-UA" sz="20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зменшується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33761608"/>
              </p:ext>
            </p:extLst>
          </p:nvPr>
        </p:nvGraphicFramePr>
        <p:xfrm>
          <a:off x="179512" y="5373216"/>
          <a:ext cx="8640960" cy="11887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86409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Виникає необхідність визначати енергетичну цінність харчових продуктів та вимірювати енергетичні витрати організму за різних навантажень</a:t>
                      </a:r>
                      <a:endParaRPr lang="uk-UA" sz="2400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468" r="10622"/>
          <a:stretch/>
        </p:blipFill>
        <p:spPr>
          <a:xfrm>
            <a:off x="5717484" y="1916832"/>
            <a:ext cx="3191744" cy="33574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101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872208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Енергетичний баланс організму людини</a:t>
            </a:r>
            <a:endParaRPr lang="uk-UA" sz="5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41158764"/>
              </p:ext>
            </p:extLst>
          </p:nvPr>
        </p:nvGraphicFramePr>
        <p:xfrm>
          <a:off x="395536" y="1844824"/>
          <a:ext cx="8496944" cy="49377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248472"/>
                <a:gridCol w="42484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Харчова цінність їжі (поживність)</a:t>
                      </a:r>
                      <a:endParaRPr lang="uk-UA" sz="24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Енергетична цінність їжі</a:t>
                      </a:r>
                      <a:r>
                        <a:rPr lang="uk-UA" sz="2400" baseline="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 (калорійність)</a:t>
                      </a:r>
                      <a:endParaRPr lang="uk-UA" sz="24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Хімічний склад продукту з урахуванням його споживання в загальноприйнятій кількості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Характеризує частку енергії, що вивільняється в процесі розщеплення їжі та окиснення поживних речовин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Речовини, які входять до складу їжі: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поживні</a:t>
                      </a:r>
                      <a:r>
                        <a:rPr lang="uk-UA" sz="20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– білки, жири, вуглеводи;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додаткові – вітаміни, органічні кислоти, мінеральні солі, харчові добавки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При окисненні речовин вивільняється енергія: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1 г жиру – 39, 8 кДж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1 г білка</a:t>
                      </a:r>
                      <a:r>
                        <a:rPr lang="uk-UA" sz="20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– 17, 6 кДж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1 г вуглеводів – 17, 6 кДж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Енергетична цінність вимірюється – ккал або кДж</a:t>
                      </a:r>
                    </a:p>
                    <a:p>
                      <a:pPr algn="ctr"/>
                      <a:r>
                        <a:rPr lang="uk-UA" sz="18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1 кал = 4,18 Дж</a:t>
                      </a:r>
                      <a:endParaRPr lang="uk-UA" sz="18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8931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872208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Енергетичний баланс організму людини</a:t>
            </a:r>
            <a:endParaRPr lang="uk-UA" sz="5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4414474"/>
              </p:ext>
            </p:extLst>
          </p:nvPr>
        </p:nvGraphicFramePr>
        <p:xfrm>
          <a:off x="251520" y="1916832"/>
          <a:ext cx="8640960" cy="475252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36304"/>
                <a:gridCol w="3024336"/>
                <a:gridCol w="28803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Загальний обмін</a:t>
                      </a:r>
                      <a:endParaRPr lang="uk-UA" sz="24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Основний обмін</a:t>
                      </a:r>
                      <a:endParaRPr lang="uk-UA" sz="24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Функціональний обмін</a:t>
                      </a:r>
                      <a:endParaRPr lang="uk-UA" sz="24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337280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Витрати енергії на основний та функціональний обмін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Енергія, необхідна для забезпечення життєдіяльності в умовах спокою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Енергія, необхідна для здійснення фізичної активності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У підлітків – </a:t>
                      </a:r>
                    </a:p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170-250 кДж </a:t>
                      </a:r>
                    </a:p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на 1 кг маси тіла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Підтримка процесів життєдіяльності (робота систем та органів)</a:t>
                      </a:r>
                      <a:endParaRPr lang="uk-UA" sz="18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Залежить від фізичної</a:t>
                      </a:r>
                      <a:r>
                        <a:rPr lang="uk-UA" sz="18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та розумової активності</a:t>
                      </a:r>
                      <a:endParaRPr lang="uk-UA" sz="18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на 1 кг тіла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5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у підлітків</a:t>
                      </a:r>
                      <a:r>
                        <a:rPr lang="uk-UA" sz="15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– 142, 6 кДж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500" b="1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у дорослих – 100, 56 кДж</a:t>
                      </a:r>
                      <a:endParaRPr lang="uk-UA" sz="15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uk-UA" sz="18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854928">
                <a:tc gridSpan="3"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За умов звичайної денної активності калорійність їжі має перевищувати основний обмін приблизно на 25%</a:t>
                      </a:r>
                      <a:endParaRPr lang="uk-UA" sz="20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uk-UA" sz="15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uk-UA" sz="1800" b="1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5343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2088232"/>
          </a:xfrm>
        </p:spPr>
        <p:txBody>
          <a:bodyPr>
            <a:no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Наслідки нестачі </a:t>
            </a:r>
            <a:b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чи надлишку поживних речовин в організмі людини</a:t>
            </a:r>
            <a:endParaRPr lang="uk-UA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38077963"/>
              </p:ext>
            </p:extLst>
          </p:nvPr>
        </p:nvGraphicFramePr>
        <p:xfrm>
          <a:off x="251520" y="2204864"/>
          <a:ext cx="8712969" cy="446449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296144"/>
                <a:gridCol w="4104456"/>
                <a:gridCol w="3312369"/>
              </a:tblGrid>
              <a:tr h="504193">
                <a:tc>
                  <a:txBody>
                    <a:bodyPr/>
                    <a:lstStyle/>
                    <a:p>
                      <a:pPr algn="ctr"/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Недостатнє вживання</a:t>
                      </a:r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2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Надлишкове</a:t>
                      </a:r>
                      <a:r>
                        <a:rPr lang="uk-UA" sz="2200" b="1" u="none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вживання</a:t>
                      </a:r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960303">
                <a:tc>
                  <a:txBody>
                    <a:bodyPr/>
                    <a:lstStyle/>
                    <a:p>
                      <a:pPr algn="ctr"/>
                      <a:r>
                        <a:rPr lang="uk-UA" sz="2800" b="1" u="none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Білки</a:t>
                      </a:r>
                      <a:endParaRPr lang="uk-UA" sz="2800" b="1" u="none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Порушення працездатності, пригнічення захисних сил організму, підвищеної сприйнятливості до інфекцій і до дистрофії та «голодних» набряків</a:t>
                      </a:r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2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Посилення процесів</a:t>
                      </a:r>
                      <a:r>
                        <a:rPr lang="uk-UA" sz="2200" b="1" u="none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гниття в товстій кишці, що спричиняє розлади травлення. Сприяє розвитку подагри </a:t>
                      </a:r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693" b="9309"/>
          <a:stretch/>
        </p:blipFill>
        <p:spPr bwMode="auto">
          <a:xfrm>
            <a:off x="5662102" y="4801752"/>
            <a:ext cx="3259985" cy="185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672" b="20150"/>
          <a:stretch/>
        </p:blipFill>
        <p:spPr bwMode="auto">
          <a:xfrm>
            <a:off x="1619672" y="4801752"/>
            <a:ext cx="3960440" cy="185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758" r="30501"/>
          <a:stretch/>
        </p:blipFill>
        <p:spPr>
          <a:xfrm>
            <a:off x="289932" y="4801752"/>
            <a:ext cx="1227726" cy="18529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3634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2088232"/>
          </a:xfrm>
        </p:spPr>
        <p:txBody>
          <a:bodyPr>
            <a:no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Наслідки нестачі </a:t>
            </a:r>
            <a:b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чи надлишку поживних речовин в організмі людини</a:t>
            </a:r>
            <a:endParaRPr lang="uk-UA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92981313"/>
              </p:ext>
            </p:extLst>
          </p:nvPr>
        </p:nvGraphicFramePr>
        <p:xfrm>
          <a:off x="251520" y="2204864"/>
          <a:ext cx="8712969" cy="446449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60240"/>
                <a:gridCol w="3240360"/>
                <a:gridCol w="3312369"/>
              </a:tblGrid>
              <a:tr h="504193">
                <a:tc>
                  <a:txBody>
                    <a:bodyPr/>
                    <a:lstStyle/>
                    <a:p>
                      <a:pPr algn="ctr"/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Недостатнє вживання</a:t>
                      </a:r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2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Надлишкове</a:t>
                      </a:r>
                      <a:r>
                        <a:rPr lang="uk-UA" sz="2200" b="1" u="none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вживання</a:t>
                      </a:r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960303">
                <a:tc>
                  <a:txBody>
                    <a:bodyPr/>
                    <a:lstStyle/>
                    <a:p>
                      <a:pPr algn="ctr"/>
                      <a:r>
                        <a:rPr lang="uk-UA" sz="2800" b="1" u="none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Вуглеводи</a:t>
                      </a:r>
                      <a:endParaRPr lang="uk-UA" sz="2800" b="1" u="none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1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Відчуття голоду, зниження фізичної і розумової працездатності, втрата свідомості й судоми (гіпоглікемічний шок)</a:t>
                      </a:r>
                      <a:endParaRPr lang="uk-UA" sz="21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1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Ожиріння, розлади травлення через посилені процеси бродіння у товстому кишечнику, цукровий діабет</a:t>
                      </a:r>
                      <a:endParaRPr lang="uk-UA" sz="21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57" r="5676"/>
          <a:stretch/>
        </p:blipFill>
        <p:spPr bwMode="auto">
          <a:xfrm>
            <a:off x="2397512" y="4725143"/>
            <a:ext cx="3222703" cy="195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843" r="5345"/>
          <a:stretch/>
        </p:blipFill>
        <p:spPr bwMode="auto">
          <a:xfrm>
            <a:off x="5720576" y="4725143"/>
            <a:ext cx="3222702" cy="195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805"/>
          <a:stretch/>
        </p:blipFill>
        <p:spPr bwMode="auto">
          <a:xfrm>
            <a:off x="251520" y="4725143"/>
            <a:ext cx="2075384" cy="195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5303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2088232"/>
          </a:xfrm>
        </p:spPr>
        <p:txBody>
          <a:bodyPr>
            <a:no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Наслідки нестачі </a:t>
            </a:r>
            <a:b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uk-UA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чи надлишку поживних речовин в організмі людини</a:t>
            </a:r>
            <a:endParaRPr lang="uk-UA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53794472"/>
              </p:ext>
            </p:extLst>
          </p:nvPr>
        </p:nvGraphicFramePr>
        <p:xfrm>
          <a:off x="251520" y="2204864"/>
          <a:ext cx="8712969" cy="446449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296144"/>
                <a:gridCol w="4104456"/>
                <a:gridCol w="3312369"/>
              </a:tblGrid>
              <a:tr h="504193">
                <a:tc>
                  <a:txBody>
                    <a:bodyPr/>
                    <a:lstStyle/>
                    <a:p>
                      <a:pPr algn="ctr"/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Недостатнє вживання</a:t>
                      </a:r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2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Надлишкове</a:t>
                      </a:r>
                      <a:r>
                        <a:rPr lang="uk-UA" sz="2200" b="1" u="none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вживання</a:t>
                      </a:r>
                      <a:endParaRPr lang="uk-UA" sz="22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960303">
                <a:tc>
                  <a:txBody>
                    <a:bodyPr/>
                    <a:lstStyle/>
                    <a:p>
                      <a:pPr algn="ctr"/>
                      <a:r>
                        <a:rPr lang="uk-UA" sz="2800" b="1" u="none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Жири</a:t>
                      </a:r>
                      <a:endParaRPr lang="uk-UA" sz="2800" b="1" u="none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1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Розвиток гіповітамінозів за жиророзчинними вітамінами </a:t>
                      </a:r>
                      <a:r>
                        <a:rPr lang="en-US" sz="21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A,</a:t>
                      </a:r>
                      <a:r>
                        <a:rPr lang="en-US" sz="2100" b="1" u="none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D</a:t>
                      </a:r>
                      <a:r>
                        <a:rPr lang="ru-RU" sz="2100" b="1" u="none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2100" b="1" u="none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E</a:t>
                      </a:r>
                      <a:r>
                        <a:rPr lang="uk-UA" sz="2100" b="1" u="none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, К: куряча сліпота, рахіт, безпліддя, порушення зсідання крові; нестача незамінних жирних кислот та як наслідок захворювання шкіри, порушення обміну речовин, пошкодження мітохондрій</a:t>
                      </a:r>
                      <a:endParaRPr lang="uk-UA" sz="21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100" b="1" u="none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Підвищується вміст холестеролу,</a:t>
                      </a:r>
                      <a:r>
                        <a:rPr lang="uk-UA" sz="2100" b="1" u="none" baseline="0" dirty="0" smtClean="0">
                          <a:solidFill>
                            <a:srgbClr val="004800"/>
                          </a:solidFill>
                          <a:latin typeface="Comic Sans MS" panose="030F0702030302020204" pitchFamily="66" charset="0"/>
                        </a:rPr>
                        <a:t> утворення жовчних каменів, атеросклерозу, відкладання жиру в організмі</a:t>
                      </a:r>
                      <a:endParaRPr lang="uk-UA" sz="2100" b="1" u="none" dirty="0">
                        <a:solidFill>
                          <a:srgbClr val="0048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056034"/>
            <a:ext cx="3134866" cy="1597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2094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uk-UA" sz="7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Висновки</a:t>
            </a:r>
            <a:endParaRPr lang="uk-UA" sz="7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340768"/>
            <a:ext cx="8624972" cy="5328592"/>
          </a:xfrm>
        </p:spPr>
        <p:txBody>
          <a:bodyPr>
            <a:normAutofit lnSpcReduction="10000"/>
          </a:bodyPr>
          <a:lstStyle/>
          <a:p>
            <a:r>
              <a:rPr lang="uk-UA" sz="28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Раціональне харчування сприяє збереженню здоров’я, опірності шкідливим чинникам середовища, високій працездатності та активному довголіттю</a:t>
            </a:r>
          </a:p>
          <a:p>
            <a:r>
              <a:rPr lang="uk-UA" sz="28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Визначення метаболічних потреб й організація раціонального харчування відбуваються на основі енергетичного балансу</a:t>
            </a:r>
          </a:p>
          <a:p>
            <a:r>
              <a:rPr lang="uk-UA" sz="2800" b="1" dirty="0" smtClean="0">
                <a:solidFill>
                  <a:srgbClr val="004800"/>
                </a:solidFill>
                <a:latin typeface="Comic Sans MS" panose="030F0702030302020204" pitchFamily="66" charset="0"/>
              </a:rPr>
              <a:t>Нестача, як і надлишок поживних речовин призводять до порушень обміну речовин і розвитку захворювань, тому харчування має бути повноцінним і достатнім</a:t>
            </a:r>
          </a:p>
          <a:p>
            <a:endParaRPr lang="uk-UA" sz="2800" b="1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942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r>
              <a:rPr lang="uk-UA" altLang="uk-UA" sz="7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Дякую за увагу!</a:t>
            </a:r>
            <a:endParaRPr lang="ru-RU" altLang="uk-UA" sz="7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4340" name="Picture 4" descr="9756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844675"/>
            <a:ext cx="4619625" cy="46196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9019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Words>794</Words>
  <Application>Microsoft Office PowerPoint</Application>
  <PresentationFormat>Экран (4:3)</PresentationFormat>
  <Paragraphs>108</Paragraphs>
  <Slides>16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Раціональне харчування - запорука міцного здоров’я  підготувала вчитель основ здоров’я Гірницької гімназії № 18 Курахівської міської ради Сергєєва І. А.</vt:lpstr>
      <vt:lpstr>   Ми є те, що ми їмо                                  </vt:lpstr>
      <vt:lpstr>                                     </vt:lpstr>
      <vt:lpstr>Раціональне харчування</vt:lpstr>
      <vt:lpstr>Принципи раціонального харчування</vt:lpstr>
      <vt:lpstr>Рекомендації щодо  раціонального харчування</vt:lpstr>
      <vt:lpstr>Рекомендації щодо  раціонального харчування</vt:lpstr>
      <vt:lpstr>Рекомендації щодо  раціонального харчування</vt:lpstr>
      <vt:lpstr>Енергетичний баланс організму людини</vt:lpstr>
      <vt:lpstr>Енергетичний баланс організму людини</vt:lpstr>
      <vt:lpstr>Енергетичний баланс організму людини</vt:lpstr>
      <vt:lpstr>Наслідки нестачі  чи надлишку поживних речовин в організмі людини</vt:lpstr>
      <vt:lpstr>Наслідки нестачі  чи надлишку поживних речовин в організмі людини</vt:lpstr>
      <vt:lpstr>Наслідки нестачі  чи надлишку поживних речовин в організмі людини</vt:lpstr>
      <vt:lpstr>Висновки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Раціональне харчування – основа нормального обміну речовин. Надходження в організм хімічних елементів і якість питної води</dc:title>
  <dc:creator>Ольга</dc:creator>
  <cp:lastModifiedBy>Сергей</cp:lastModifiedBy>
  <cp:revision>42</cp:revision>
  <dcterms:created xsi:type="dcterms:W3CDTF">2021-01-09T22:06:14Z</dcterms:created>
  <dcterms:modified xsi:type="dcterms:W3CDTF">2022-01-24T05:20:30Z</dcterms:modified>
</cp:coreProperties>
</file>